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26"/>
  </p:notesMasterIdLst>
  <p:sldIdLst>
    <p:sldId id="256" r:id="rId5"/>
    <p:sldId id="257" r:id="rId6"/>
    <p:sldId id="258" r:id="rId7"/>
    <p:sldId id="279" r:id="rId8"/>
    <p:sldId id="260" r:id="rId9"/>
    <p:sldId id="261" r:id="rId10"/>
    <p:sldId id="263" r:id="rId11"/>
    <p:sldId id="264" r:id="rId12"/>
    <p:sldId id="266" r:id="rId13"/>
    <p:sldId id="267" r:id="rId14"/>
    <p:sldId id="269" r:id="rId15"/>
    <p:sldId id="437" r:id="rId16"/>
    <p:sldId id="438" r:id="rId17"/>
    <p:sldId id="440" r:id="rId18"/>
    <p:sldId id="442" r:id="rId19"/>
    <p:sldId id="443" r:id="rId20"/>
    <p:sldId id="273" r:id="rId21"/>
    <p:sldId id="274" r:id="rId22"/>
    <p:sldId id="445" r:id="rId23"/>
    <p:sldId id="278" r:id="rId24"/>
    <p:sldId id="444" r:id="rId25"/>
  </p:sldIdLst>
  <p:sldSz cx="12192000" cy="6858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Charis SIL" panose="020B0604020202020204" charset="0"/>
      <p:regular r:id="rId28"/>
      <p:bold r:id="rId29"/>
      <p:italic r:id="rId30"/>
      <p:boldItalic r:id="rId31"/>
    </p:embeddedFont>
    <p:embeddedFont>
      <p:font typeface="Franklin Gothic" panose="020B0604020202020204" charset="0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4CA4F5-F1A5-4DEE-833B-99D60B7521B4}">
  <a:tblStyle styleId="{854CA4F5-F1A5-4DEE-833B-99D60B7521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82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E6E1D-025F-4816-B467-7EC2D3F4C79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285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2bce66c1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2bce66c1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2bce66c1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2bce66c1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2bce66c1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2bce66c1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2bce66c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2bce66c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3" y="0"/>
            <a:ext cx="12203372" cy="736270"/>
          </a:xfrm>
          <a:prstGeom prst="rect">
            <a:avLst/>
          </a:prstGeom>
          <a:gradFill>
            <a:gsLst>
              <a:gs pos="0">
                <a:srgbClr val="166018"/>
              </a:gs>
              <a:gs pos="1000">
                <a:srgbClr val="166018"/>
              </a:gs>
              <a:gs pos="52000">
                <a:srgbClr val="00B0F0"/>
              </a:gs>
              <a:gs pos="100000">
                <a:srgbClr val="323F4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INDIAN INSTITUTE OF TECHNOLOGY ROORKEE</a:t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70529" y="-1281"/>
            <a:ext cx="1007771" cy="73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" y="5006150"/>
            <a:ext cx="12178303" cy="18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5717" y="-1480"/>
            <a:ext cx="1306287" cy="96136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990600"/>
            <a:ext cx="12192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756400"/>
            <a:ext cx="12192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263" y="6447296"/>
            <a:ext cx="2222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lum bright="3000"/>
          </a:blip>
          <a:stretch>
            <a:fillRect/>
          </a:stretch>
        </p:blipFill>
        <p:spPr>
          <a:xfrm>
            <a:off x="2497432" y="2118212"/>
            <a:ext cx="7095541" cy="3510576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176001" y="6607628"/>
            <a:ext cx="1016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z="1400" smtClean="0"/>
              <a:pPr algn="r">
                <a:defRPr/>
              </a:pPr>
              <a:t>‹#›</a:t>
            </a:fld>
            <a:endParaRPr lang="en-US" altLang="en-US" sz="140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0872" y="202991"/>
            <a:ext cx="938944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240874" y="1173984"/>
            <a:ext cx="11690849" cy="5223272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85717" y="-1480"/>
            <a:ext cx="1306287" cy="961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3"/>
          <p:cNvCxnSpPr/>
          <p:nvPr/>
        </p:nvCxnSpPr>
        <p:spPr>
          <a:xfrm>
            <a:off x="0" y="990600"/>
            <a:ext cx="12192000" cy="0"/>
          </a:xfrm>
          <a:prstGeom prst="straightConnector1">
            <a:avLst/>
          </a:prstGeom>
          <a:noFill/>
          <a:ln w="508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0" y="6756400"/>
            <a:ext cx="12192000" cy="0"/>
          </a:xfrm>
          <a:prstGeom prst="straightConnector1">
            <a:avLst/>
          </a:prstGeom>
          <a:noFill/>
          <a:ln w="22225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2263" y="6447296"/>
            <a:ext cx="2222500" cy="19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7432" y="2118212"/>
            <a:ext cx="7095541" cy="351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11176001" y="6607628"/>
            <a:ext cx="1016000" cy="19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40872" y="202991"/>
            <a:ext cx="9389440" cy="5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40874" y="1173984"/>
            <a:ext cx="11690849" cy="522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0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3.wav"/><Relationship Id="rId7" Type="http://schemas.openxmlformats.org/officeDocument/2006/relationships/image" Target="../media/image4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1624209" y="2721114"/>
            <a:ext cx="9144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“Audio Based Face Reenactment”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7754223" y="4390872"/>
            <a:ext cx="31431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  <a:b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Vishal R. Patil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Tech, (1</a:t>
            </a:r>
            <a:r>
              <a:rPr lang="en-US" sz="1400" b="1" i="1" baseline="300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en-US" sz="1400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MFS </a:t>
            </a:r>
            <a:r>
              <a:rPr lang="en-US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Shweta Sharma</a:t>
            </a:r>
            <a:r>
              <a:rPr lang="en-US" sz="1400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(24</a:t>
            </a:r>
            <a:r>
              <a:rPr lang="en-US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911012</a:t>
            </a:r>
            <a:r>
              <a:rPr lang="en-US" sz="1400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-US" sz="1400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Ph.D.</a:t>
            </a:r>
            <a:r>
              <a:rPr lang="en-US" sz="1400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</a:t>
            </a:r>
            <a:r>
              <a:rPr lang="en-US" sz="1400" b="1" i="1" baseline="300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en-US" sz="1400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lang="en-US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br>
              <a:rPr lang="en-US" sz="1400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400" b="1" i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4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 b="1" i="1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031322" y="4390872"/>
            <a:ext cx="31431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Faculty Advisor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</a:t>
            </a:r>
            <a:r>
              <a:rPr lang="en-US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Gaurav Kumar Nayak</a:t>
            </a:r>
            <a:r>
              <a:rPr lang="en-US"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(Assistant Professor</a:t>
            </a:r>
            <a:r>
              <a:rPr lang="en-US"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-US" sz="1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Mehta Family School of Data Science and Artificial Intelligence 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659701" y="805898"/>
            <a:ext cx="488663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Progress Report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DAL-586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240874" y="1173984"/>
            <a:ext cx="8864769" cy="522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Mathematical Intuitions behind Mediapipe and Concatination</a:t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461802" y="1784513"/>
            <a:ext cx="5349854" cy="43369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25" t="-842" r="-797" b="-14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248" name="Google Shape;248;p26"/>
          <p:cNvCxnSpPr/>
          <p:nvPr/>
        </p:nvCxnSpPr>
        <p:spPr>
          <a:xfrm>
            <a:off x="5876544" y="2157448"/>
            <a:ext cx="0" cy="3392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9" name="Google Shape;24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227" y="1688810"/>
            <a:ext cx="6347132" cy="452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8" descr="Dark Gray Cubo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3913" y="2597010"/>
            <a:ext cx="723216" cy="35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 descr="Dark Gray Cubo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2621" y="2553516"/>
            <a:ext cx="842896" cy="44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 descr="Dark Gray Cuboi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64677" y="2257793"/>
            <a:ext cx="1292872" cy="83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 descr="Dark Gray Cuboi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15679" y="2157448"/>
            <a:ext cx="1959720" cy="1034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8"/>
          <p:cNvCxnSpPr/>
          <p:nvPr/>
        </p:nvCxnSpPr>
        <p:spPr>
          <a:xfrm rot="10800000" flipH="1">
            <a:off x="8768351" y="2776500"/>
            <a:ext cx="286389" cy="47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0" name="Google Shape;270;p28"/>
          <p:cNvCxnSpPr/>
          <p:nvPr/>
        </p:nvCxnSpPr>
        <p:spPr>
          <a:xfrm>
            <a:off x="7760423" y="2776500"/>
            <a:ext cx="32339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1" name="Google Shape;271;p28"/>
          <p:cNvCxnSpPr/>
          <p:nvPr/>
        </p:nvCxnSpPr>
        <p:spPr>
          <a:xfrm rot="10800000" flipH="1">
            <a:off x="10240320" y="2726382"/>
            <a:ext cx="286389" cy="47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2" name="Google Shape;272;p28"/>
          <p:cNvCxnSpPr/>
          <p:nvPr/>
        </p:nvCxnSpPr>
        <p:spPr>
          <a:xfrm>
            <a:off x="5876544" y="2157448"/>
            <a:ext cx="0" cy="3392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28"/>
          <p:cNvSpPr txBox="1"/>
          <p:nvPr/>
        </p:nvSpPr>
        <p:spPr>
          <a:xfrm>
            <a:off x="722775" y="2005287"/>
            <a:ext cx="6385456" cy="148880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859" t="-2867" b="-573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793933" y="1104820"/>
            <a:ext cx="73259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Generator Architecture (Transposed Conv-based)</a:t>
            </a:r>
            <a:endParaRPr dirty="0"/>
          </a:p>
        </p:txBody>
      </p:sp>
      <p:graphicFrame>
        <p:nvGraphicFramePr>
          <p:cNvPr id="275" name="Google Shape;275;p28"/>
          <p:cNvGraphicFramePr/>
          <p:nvPr/>
        </p:nvGraphicFramePr>
        <p:xfrm>
          <a:off x="7193913" y="3424579"/>
          <a:ext cx="4317300" cy="3073310"/>
        </p:xfrm>
        <a:graphic>
          <a:graphicData uri="http://schemas.openxmlformats.org/drawingml/2006/table">
            <a:tbl>
              <a:tblPr>
                <a:noFill/>
                <a:tableStyleId>{854CA4F5-F1A5-4DEE-833B-99D60B7521B4}</a:tableStyleId>
              </a:tblPr>
              <a:tblGrid>
                <a:gridCol w="143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Layer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Operation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Output Size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ConvTranspose2D (512 → 256) + ReLU + Dropout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16×16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ConvTranspose2D (256 → 128) + ReLU + Dropout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32×32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ConvTranspose2D (128 → 64) + ReLU + Dropout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64×64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ConvTranspose2D (64 → 3) + Tanh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128×128 RGB image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6" name="Google Shape;276;p28"/>
          <p:cNvSpPr txBox="1"/>
          <p:nvPr/>
        </p:nvSpPr>
        <p:spPr>
          <a:xfrm>
            <a:off x="722775" y="3391419"/>
            <a:ext cx="1892252" cy="6707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2902" t="-4543" b="-81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7" name="Google Shape;277;p28"/>
          <p:cNvSpPr txBox="1"/>
          <p:nvPr/>
        </p:nvSpPr>
        <p:spPr>
          <a:xfrm>
            <a:off x="680802" y="4064565"/>
            <a:ext cx="5081751" cy="13544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1079" t="-3151" b="-40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8" name="Google Shape;278;p28"/>
          <p:cNvSpPr txBox="1"/>
          <p:nvPr/>
        </p:nvSpPr>
        <p:spPr>
          <a:xfrm>
            <a:off x="1305546" y="5751012"/>
            <a:ext cx="31498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Tanh()⇒Maps output to [−1,1]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793933" y="5419718"/>
            <a:ext cx="196855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🔷 Output Activation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F6BE-8BBA-0A53-20EA-E62BBE40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50" y="1160193"/>
            <a:ext cx="9389440" cy="554587"/>
          </a:xfrm>
        </p:spPr>
        <p:txBody>
          <a:bodyPr/>
          <a:lstStyle/>
          <a:p>
            <a:r>
              <a:rPr lang="en-US" dirty="0"/>
              <a:t>Discriminator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EE76916D-411F-04E1-F36B-C4517D92B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50" y="1940666"/>
                <a:ext cx="11702695" cy="1754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🔷 Objective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The discriminator is trained to distinguish between: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Real video frames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Generated video frames G(z) 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Using the 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Least Squares GAN (LSGAN)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formulation, which helps with stable gradients and avoids vanishing loss issues.</a:t>
                </a:r>
              </a:p>
            </p:txBody>
          </p:sp>
        </mc:Choice>
        <mc:Fallback xmlns="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EE76916D-411F-04E1-F36B-C4517D92B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950" y="1940666"/>
                <a:ext cx="11702695" cy="1754326"/>
              </a:xfrm>
              <a:prstGeom prst="rect">
                <a:avLst/>
              </a:prstGeom>
              <a:blipFill>
                <a:blip r:embed="rId3"/>
                <a:stretch>
                  <a:fillRect l="-469" t="-1389" b="-5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5">
            <a:extLst>
              <a:ext uri="{FF2B5EF4-FFF2-40B4-BE49-F238E27FC236}">
                <a16:creationId xmlns:a16="http://schemas.microsoft.com/office/drawing/2014/main" id="{FFC9E330-3FD4-265D-6DE8-A698F4FF6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81" y="564975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95F89D57-1F11-BFCD-EC47-CD1594F59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50" y="3593568"/>
                <a:ext cx="11436226" cy="26994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🔸 Discriminator Loss (Mathematical Form)</a:t>
                </a:r>
              </a:p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LD=</a:t>
                </a:r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E</a:t>
                </a:r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[(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kumimoji="0" lang="en-US" altLang="en-US" sz="18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sz="18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]+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E</a:t>
                </a:r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en-US" sz="1800" dirty="0"/>
                  <a:t>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sz="18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]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: Output probability for real image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: Output probability for generated image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Encourages:</a:t>
                </a:r>
              </a:p>
              <a:p>
                <a:pPr marL="457200" marR="0" lvl="1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→1 for real images</a:t>
                </a:r>
              </a:p>
              <a:p>
                <a:pPr marL="457200" marR="0" lvl="1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→0</a:t>
                </a:r>
                <a:r>
                  <a:rPr kumimoji="0" lang="en-US" altLang="en-US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for fake/generated images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95F89D57-1F11-BFCD-EC47-CD1594F59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950" y="3593568"/>
                <a:ext cx="11436226" cy="2699457"/>
              </a:xfrm>
              <a:prstGeom prst="rect">
                <a:avLst/>
              </a:prstGeom>
              <a:blipFill>
                <a:blip r:embed="rId4"/>
                <a:stretch>
                  <a:fillRect l="-4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09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92983A-AA8E-831B-185F-1463FECAC3E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40872" y="1020561"/>
                <a:ext cx="11690849" cy="5223272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IN" sz="1800" b="1" dirty="0"/>
                  <a:t>Training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800" b="1" dirty="0"/>
                  <a:t>Dataset</a:t>
                </a:r>
                <a:r>
                  <a:rPr lang="en-IN" sz="1800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1800" dirty="0"/>
                  <a:t>Youtubers dataset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1800" dirty="0"/>
                  <a:t>VoxCeleb2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800" b="1" dirty="0"/>
                  <a:t>Architecture</a:t>
                </a:r>
                <a:r>
                  <a:rPr lang="en-IN" sz="1800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1800" dirty="0"/>
                  <a:t>GAN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800" b="1" dirty="0"/>
                  <a:t>Training stats</a:t>
                </a:r>
                <a:r>
                  <a:rPr lang="en-IN" sz="1800" dirty="0"/>
                  <a:t>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𝑙𝑟𝑑</m:t>
                    </m:r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​=0.0005,</m:t>
                    </m:r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𝑙𝑟𝑔</m:t>
                    </m:r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​=0.001,</m:t>
                    </m:r>
                  </m:oMath>
                </a14:m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800" dirty="0"/>
                  <a:t>Epochs = 200 to 500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sz="1800" dirty="0"/>
              </a:p>
              <a:p>
                <a:endParaRPr lang="en-IN" sz="1800" b="1" dirty="0"/>
              </a:p>
              <a:p>
                <a:r>
                  <a:rPr lang="en-IN" sz="1800" b="1" dirty="0"/>
                  <a:t>Losses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92983A-AA8E-831B-185F-1463FECAC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40872" y="1020561"/>
                <a:ext cx="11690849" cy="5223272"/>
              </a:xfr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E9801F3-DB95-88BA-36F6-0851A240494C}"/>
              </a:ext>
            </a:extLst>
          </p:cNvPr>
          <p:cNvSpPr txBox="1"/>
          <p:nvPr/>
        </p:nvSpPr>
        <p:spPr>
          <a:xfrm>
            <a:off x="365173" y="4395265"/>
            <a:ext cx="11566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/>
              <a:t>Optimizer</a:t>
            </a:r>
            <a:r>
              <a:rPr lang="en-IN" sz="1800" dirty="0"/>
              <a:t>:</a:t>
            </a:r>
          </a:p>
          <a:p>
            <a:pPr marL="457200" lvl="1"/>
            <a:r>
              <a:rPr lang="en-IN" sz="1800" dirty="0"/>
              <a:t>Adam with </a:t>
            </a:r>
            <a:r>
              <a:rPr lang="el-GR" sz="1800" dirty="0"/>
              <a:t>β1=0.5</a:t>
            </a:r>
            <a:r>
              <a:rPr lang="en-US" sz="1800" dirty="0"/>
              <a:t>, </a:t>
            </a:r>
            <a:r>
              <a:rPr lang="el-GR" sz="1800" dirty="0"/>
              <a:t>β2=0.999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93170-8D47-7A8F-FE2F-3934EF293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96" y="1673524"/>
            <a:ext cx="5292254" cy="26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0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6">
            <a:extLst>
              <a:ext uri="{FF2B5EF4-FFF2-40B4-BE49-F238E27FC236}">
                <a16:creationId xmlns:a16="http://schemas.microsoft.com/office/drawing/2014/main" id="{F81968B6-A26F-03E8-447B-B11752542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72" y="1110438"/>
            <a:ext cx="98796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🔷 Generator Loss 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generator is trained with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multi-component loss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ensure realism, lip-sync, and identity: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28">
                <a:extLst>
                  <a:ext uri="{FF2B5EF4-FFF2-40B4-BE49-F238E27FC236}">
                    <a16:creationId xmlns:a16="http://schemas.microsoft.com/office/drawing/2014/main" id="{3AA9AF2A-78FF-9315-D9CB-201A815DA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72" y="1784069"/>
                <a:ext cx="9660341" cy="1506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🔸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𝑨𝒅𝒗𝒆𝒓𝒔𝒂𝒓𝒊𝒂𝒍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altLang="en-US" sz="1800" b="1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𝐿𝑎𝑑𝑣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en-US" sz="1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𝐸𝑧</m:t>
                      </m:r>
                      <m:r>
                        <a:rPr kumimoji="0" lang="en-US" altLang="en-US" sz="1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0" lang="en-US" altLang="en-US" sz="1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𝑝𝑧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kumimoji="0" lang="en-US" alt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en-US" sz="1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en-US" sz="1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0" lang="en-US" altLang="en-US" sz="18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en-US" sz="18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kumimoji="0" lang="en-US" altLang="en-US" sz="18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en-US" sz="18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0" lang="en-US" altLang="en-US" sz="1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alt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𝐸𝑛𝑠𝑢𝑟𝑒𝑠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𝑔𝑒𝑛𝑒𝑟𝑎𝑡𝑒𝑑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𝑓𝑟𝑎𝑚𝑒𝑠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𝑎𝑝𝑝𝑒𝑎𝑟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𝑟𝑒𝑎𝑙𝑖𝑠𝑡𝑖𝑐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𝑑𝑖𝑠𝑐𝑟𝑖𝑚𝑖𝑛𝑎𝑡𝑜𝑟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Rectangle 28">
                <a:extLst>
                  <a:ext uri="{FF2B5EF4-FFF2-40B4-BE49-F238E27FC236}">
                    <a16:creationId xmlns:a16="http://schemas.microsoft.com/office/drawing/2014/main" id="{3AA9AF2A-78FF-9315-D9CB-201A815DA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872" y="1784069"/>
                <a:ext cx="9660341" cy="1506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0">
                <a:extLst>
                  <a:ext uri="{FF2B5EF4-FFF2-40B4-BE49-F238E27FC236}">
                    <a16:creationId xmlns:a16="http://schemas.microsoft.com/office/drawing/2014/main" id="{D78C250D-149A-8901-96FC-4813DEE8F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72" y="2795309"/>
                <a:ext cx="7091428" cy="16053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🔸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𝑷𝒆𝒓𝒄𝒆𝒑𝒕𝒖𝒂𝒍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​</m:t>
                      </m:r>
                    </m:oMath>
                  </m:oMathPara>
                </a14:m>
                <a:endPara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𝐿𝑝𝑒𝑟𝑐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18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altLang="en-US" sz="1800" b="0" i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𝑊h𝑒𝑟𝑒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(⋅)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𝑒𝑥𝑡𝑟𝑎𝑐𝑡𝑜𝑟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.,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𝑉𝐺𝐺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).</m:t>
                      </m:r>
                    </m:oMath>
                    <m:oMath xmlns:m="http://schemas.openxmlformats.org/officeDocument/2006/math"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𝐸𝑛𝑠𝑢𝑟𝑒𝑠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𝒉𝒊𝒈𝒉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𝒍𝒆𝒗𝒆𝒍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𝒗𝒊𝒔𝒖𝒂𝒍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𝒔𝒊𝒎𝒊𝒍𝒂𝒓𝒊𝒕𝒚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𝑡𝑒𝑥𝑡𝑢𝑟𝑒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𝑠𝑡𝑟𝑢𝑐𝑡𝑢𝑟𝑒</m:t>
                      </m:r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Rectangle 30">
                <a:extLst>
                  <a:ext uri="{FF2B5EF4-FFF2-40B4-BE49-F238E27FC236}">
                    <a16:creationId xmlns:a16="http://schemas.microsoft.com/office/drawing/2014/main" id="{D78C250D-149A-8901-96FC-4813DEE8F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872" y="2795309"/>
                <a:ext cx="7091428" cy="1605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6FE83E5-26DD-EEE9-1917-C79D9504BB03}"/>
                  </a:ext>
                </a:extLst>
              </p:cNvPr>
              <p:cNvSpPr txBox="1"/>
              <p:nvPr/>
            </p:nvSpPr>
            <p:spPr>
              <a:xfrm>
                <a:off x="130411" y="4134497"/>
                <a:ext cx="615225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🔸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𝑹𝒆𝒄𝒐𝒏𝒔𝒕𝒓𝒖𝒄𝒕𝒊𝒐𝒏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800" b="1" dirty="0"/>
              </a:p>
              <a:p>
                <a:pPr algn="ctr"/>
                <a:r>
                  <a:rPr lang="en-IN" sz="1800" i="0" dirty="0">
                    <a:latin typeface="+mj-lt"/>
                  </a:rPr>
                  <a:t>LL</a:t>
                </a:r>
                <a14:m>
                  <m:oMath xmlns:m="http://schemas.openxmlformats.org/officeDocument/2006/math">
                    <m:r>
                      <a:rPr lang="en-US" sz="1800" b="0" i="0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=∥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I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∥1</m:t>
                    </m:r>
                  </m:oMath>
                </a14:m>
                <a:endParaRPr lang="en-US" sz="1800" b="0" i="1" baseline="-25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​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𝐸𝑛𝑐𝑜𝑢𝑟𝑎𝑔𝑒𝑠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𝑓𝑟𝑎𝑚𝑒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6FE83E5-26DD-EEE9-1917-C79D9504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1" y="4134497"/>
                <a:ext cx="6152254" cy="923330"/>
              </a:xfrm>
              <a:prstGeom prst="rect">
                <a:avLst/>
              </a:prstGeom>
              <a:blipFill>
                <a:blip r:embed="rId4"/>
                <a:stretch>
                  <a:fillRect r="-12178" b="-5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5CEA1-7339-52A2-858E-880441545C13}"/>
                  </a:ext>
                </a:extLst>
              </p:cNvPr>
              <p:cNvSpPr txBox="1"/>
              <p:nvPr/>
            </p:nvSpPr>
            <p:spPr>
              <a:xfrm>
                <a:off x="240872" y="4996711"/>
                <a:ext cx="9132398" cy="1702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🔸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𝑳𝒊𝒑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𝑺𝒚𝒏𝒄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b="1" i="1" dirty="0" err="1">
                          <a:latin typeface="Cambria Math" panose="02040503050406030204" pitchFamily="18" charset="0"/>
                        </a:rPr>
                        <m:t>𝑳𝒔𝒚𝒏𝒄</m:t>
                      </m:r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800" i="1" baseline="-25000" dirty="0" smtClean="0">
                          <a:latin typeface="Cambria Math" panose="02040503050406030204" pitchFamily="18" charset="0"/>
                        </a:rPr>
                        <m:t>𝑠𝑦𝑛𝑐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en-IN" sz="1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IN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𝐿𝑎𝑛𝑑𝑚𝑎𝑟𝑘𝑠</m:t>
                              </m:r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𝑧𝑖</m:t>
                              </m:r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))−</m:t>
                              </m:r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𝐿𝑎𝑛𝑑𝑚𝑎𝑟𝑘𝑠</m:t>
                              </m:r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)∥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𝑃𝑒𝑛𝑎𝑙𝑖𝑧𝑒𝑠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𝑖𝑛𝑐𝑜𝑟𝑟𝑒𝑐𝑡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𝑚𝑜𝑢𝑡h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𝑠h𝑎𝑝𝑒𝑠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𝑎𝑢𝑑𝑖𝑜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𝑑𝑟𝑖𝑣𝑒𝑛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𝑓𝑟𝑎𝑚𝑒𝑠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5CEA1-7339-52A2-858E-880441545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72" y="4996711"/>
                <a:ext cx="9132398" cy="1702261"/>
              </a:xfrm>
              <a:prstGeom prst="rect">
                <a:avLst/>
              </a:prstGeom>
              <a:blipFill>
                <a:blip r:embed="rId5"/>
                <a:stretch>
                  <a:fillRect b="-25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CAD4878-2434-67F7-9420-F9E720DCFEF6}"/>
              </a:ext>
            </a:extLst>
          </p:cNvPr>
          <p:cNvSpPr txBox="1"/>
          <p:nvPr/>
        </p:nvSpPr>
        <p:spPr>
          <a:xfrm>
            <a:off x="501041" y="26612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Losses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167724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C11A1-5150-D0E5-3C31-C2B7A4905B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0575" y="1294685"/>
                <a:ext cx="11690849" cy="949387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🔸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𝑬𝒒𝒖𝒊𝒗𝒂𝒓𝒊𝒂𝒏𝒄𝒆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800" i="1" baseline="-25000" dirty="0" smtClean="0">
                          <a:latin typeface="Cambria Math" panose="02040503050406030204" pitchFamily="18" charset="0"/>
                        </a:rPr>
                        <m:t>𝑒𝑞𝑢𝑖𝑣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=∥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N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i="1" dirty="0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d>
                            <m:dPr>
                              <m:ctrlPr>
                                <a:rPr lang="en-IN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𝑠h𝑖𝑓𝑡</m:t>
                      </m:r>
                      <m:d>
                        <m:dPr>
                          <m:ctrlPr>
                            <a:rPr lang="en-IN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IN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IN" sz="18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𝐸𝑛𝑓𝑜𝑟𝑐𝑒𝑠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𝑐𝑜𝑛𝑠𝑖𝑠𝑡𝑒𝑛𝑐𝑦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𝑔𝑒𝑛𝑒𝑟𝑎𝑡𝑖𝑜𝑛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𝑢𝑛𝑑𝑒𝑟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𝑔𝑒𝑜𝑚𝑒𝑡𝑟𝑖𝑐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𝑡𝑟𝑎𝑛𝑠𝑓𝑜𝑟𝑚𝑎𝑡𝑖𝑜𝑛𝑠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18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C11A1-5150-D0E5-3C31-C2B7A4905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0575" y="1294685"/>
                <a:ext cx="11690849" cy="949387"/>
              </a:xfrm>
              <a:blipFill>
                <a:blip r:embed="rId2"/>
                <a:stretch>
                  <a:fillRect l="-1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5EF96D-77C8-9126-BF08-6161D143421B}"/>
                  </a:ext>
                </a:extLst>
              </p:cNvPr>
              <p:cNvSpPr txBox="1"/>
              <p:nvPr/>
            </p:nvSpPr>
            <p:spPr>
              <a:xfrm>
                <a:off x="250575" y="2420316"/>
                <a:ext cx="8228065" cy="916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🔸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𝑭𝒊𝒏𝒂𝒍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𝑮𝒆𝒏𝒆𝒓𝒂𝒕𝒐𝒓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IN" sz="1800" b="1" i="1" dirty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IN" sz="1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𝐿𝐺</m:t>
                      </m:r>
                      <m:r>
                        <a:rPr lang="en-IN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8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N" sz="1800" i="1" baseline="-25000" dirty="0" err="1">
                          <a:latin typeface="Cambria Math" panose="02040503050406030204" pitchFamily="18" charset="0"/>
                        </a:rPr>
                        <m:t>𝑎𝑑𝑣</m:t>
                      </m:r>
                      <m:r>
                        <a:rPr lang="en-IN" sz="1800" i="1" dirty="0" err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800" i="1" baseline="-25000" dirty="0" err="1">
                          <a:latin typeface="Cambria Math" panose="02040503050406030204" pitchFamily="18" charset="0"/>
                        </a:rPr>
                        <m:t>𝑎𝑑𝑣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8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N" sz="1800" i="1" baseline="-25000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8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800" i="1" baseline="-25000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800" i="1" baseline="-25000" dirty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l-GR" sz="18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N" sz="1800" i="1" baseline="-25000" dirty="0" err="1">
                          <a:latin typeface="Cambria Math" panose="02040503050406030204" pitchFamily="18" charset="0"/>
                        </a:rPr>
                        <m:t>𝑝𝑒𝑟𝑐</m:t>
                      </m:r>
                      <m:r>
                        <a:rPr lang="en-IN" sz="1800" i="1" dirty="0" err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800" i="1" baseline="-25000" dirty="0" err="1">
                          <a:latin typeface="Cambria Math" panose="02040503050406030204" pitchFamily="18" charset="0"/>
                        </a:rPr>
                        <m:t>𝑝𝑒𝑟𝑐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8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N" sz="1800" i="1" baseline="-25000" dirty="0" err="1">
                          <a:latin typeface="Cambria Math" panose="02040503050406030204" pitchFamily="18" charset="0"/>
                        </a:rPr>
                        <m:t>𝑠𝑦𝑛𝑐</m:t>
                      </m:r>
                      <m:r>
                        <a:rPr lang="en-IN" sz="1800" i="1" dirty="0" err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800" i="1" baseline="-25000" dirty="0" err="1">
                          <a:latin typeface="Cambria Math" panose="02040503050406030204" pitchFamily="18" charset="0"/>
                        </a:rPr>
                        <m:t>𝑠𝑦𝑛</m:t>
                      </m:r>
                      <m:r>
                        <a:rPr lang="en-US" sz="1800" b="0" i="1" baseline="-25000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8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baseline="-25000" dirty="0" smtClean="0">
                          <a:latin typeface="Cambria Math" panose="02040503050406030204" pitchFamily="18" charset="0"/>
                        </a:rPr>
                        <m:t>𝑒𝑞𝑖𝑣</m:t>
                      </m:r>
                      <m:r>
                        <a:rPr lang="en-IN" sz="1800" i="1" dirty="0" err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baseline="-25000" dirty="0" smtClean="0">
                          <a:latin typeface="Cambria Math" panose="02040503050406030204" pitchFamily="18" charset="0"/>
                        </a:rPr>
                        <m:t>𝑒𝑞𝑖𝑣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sz="1800" i="1" dirty="0">
                          <a:latin typeface="Cambria Math" panose="02040503050406030204" pitchFamily="18" charset="0"/>
                        </a:rPr>
                        <m:t>=1.0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𝑏𝑎𝑠𝑒𝑑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𝑐𝑜𝑑𝑒</m:t>
                      </m:r>
                      <m:r>
                        <a:rPr lang="en-IN" sz="1800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5EF96D-77C8-9126-BF08-6161D1434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5" y="2420316"/>
                <a:ext cx="8228065" cy="91698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45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B3F0D-E2C8-17DC-4694-4F3BDE781C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Losses added ( problem faced mode collapse )</a:t>
            </a:r>
          </a:p>
          <a:p>
            <a:pPr lvl="1"/>
            <a:r>
              <a:rPr lang="en-US" sz="1800" dirty="0"/>
              <a:t>Perceptual loss : </a:t>
            </a:r>
          </a:p>
          <a:p>
            <a:pPr lvl="2"/>
            <a:r>
              <a:rPr lang="en-US" dirty="0"/>
              <a:t>face identity loss ( VGG-16 conv3 layer outputs)</a:t>
            </a:r>
          </a:p>
          <a:p>
            <a:pPr lvl="2"/>
            <a:r>
              <a:rPr lang="en-US" dirty="0"/>
              <a:t>to prevent mode collapse</a:t>
            </a:r>
          </a:p>
          <a:p>
            <a:pPr lvl="1"/>
            <a:r>
              <a:rPr lang="en-US" sz="1800" dirty="0"/>
              <a:t>Equivariance loss : </a:t>
            </a:r>
          </a:p>
          <a:p>
            <a:pPr lvl="2"/>
            <a:r>
              <a:rPr lang="en-US" dirty="0"/>
              <a:t>that if the audio is shifted  in time domain then image is also shifted in space domain accordingly </a:t>
            </a:r>
          </a:p>
          <a:p>
            <a:pPr lvl="2"/>
            <a:r>
              <a:rPr lang="en-US" dirty="0"/>
              <a:t>to prevent mode collapse</a:t>
            </a:r>
          </a:p>
          <a:p>
            <a:pPr lvl="1"/>
            <a:r>
              <a:rPr lang="en-US" sz="1800" dirty="0"/>
              <a:t>Lip sync loss </a:t>
            </a:r>
          </a:p>
          <a:p>
            <a:pPr lvl="2"/>
            <a:r>
              <a:rPr lang="en-US" dirty="0"/>
              <a:t>To generator on the basis of extraction of lip landmarks.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Augmentation  ( problem faced data instability )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Every audio is divided into 4 parts on the basis of random centers and same image was copied to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Facial landmarks ( face reenactment implementation for wav2pix )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Lip landmarks were extracted with the help of </a:t>
            </a:r>
            <a:r>
              <a:rPr lang="en-US" sz="1800" dirty="0" err="1"/>
              <a:t>MediaPipe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And sent to the discriminator after concatenating with the image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76F73-52F0-D789-C1C7-572C3222BC4E}"/>
              </a:ext>
            </a:extLst>
          </p:cNvPr>
          <p:cNvSpPr txBox="1"/>
          <p:nvPr/>
        </p:nvSpPr>
        <p:spPr>
          <a:xfrm>
            <a:off x="726510" y="288099"/>
            <a:ext cx="27142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Implementations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0613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0CD9-8543-3C96-E07F-1DFC2A7A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593CA-9AAB-6D8A-AE06-7823D4350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Results after adding losses : </a:t>
            </a:r>
          </a:p>
          <a:p>
            <a:endParaRPr lang="en-US" sz="1800" dirty="0"/>
          </a:p>
          <a:p>
            <a:pPr marL="76200" indent="0">
              <a:buNone/>
            </a:pPr>
            <a:endParaRPr lang="en-US" sz="1800" dirty="0"/>
          </a:p>
          <a:p>
            <a:pPr marL="76200" indent="0">
              <a:buNone/>
            </a:pPr>
            <a:endParaRPr lang="en-US" sz="1800" dirty="0"/>
          </a:p>
          <a:p>
            <a:pPr marL="76200" indent="0">
              <a:buNone/>
            </a:pPr>
            <a:endParaRPr lang="en-US" sz="1800" dirty="0"/>
          </a:p>
          <a:p>
            <a:pPr marL="76200" indent="0">
              <a:buNone/>
            </a:pPr>
            <a:endParaRPr lang="en-US" sz="1800" dirty="0"/>
          </a:p>
          <a:p>
            <a:pPr marL="76200" indent="0">
              <a:buNone/>
            </a:pPr>
            <a:endParaRPr lang="en-US" sz="1800" dirty="0"/>
          </a:p>
          <a:p>
            <a:r>
              <a:rPr lang="en-US" sz="1800" dirty="0"/>
              <a:t>Results after adding landmarks and lip sync loss  :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1725D-E823-BDF2-8DA6-3674EC07E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1" y="2298649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311B3-52AC-639C-3C0B-A3416680E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239" y="2298649"/>
            <a:ext cx="12192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123CA-AE12-A886-3C50-71B16EE67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297" y="2323550"/>
            <a:ext cx="12192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CD8123-DC7D-DF7C-9302-DF4620316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15" y="2345602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B01F8F-4E43-A6DD-EFD7-8DBCEDD24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33" y="2345602"/>
            <a:ext cx="12192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2DEAF-17AF-A07B-580D-FECDD0C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4" y="4564694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411E63-BC56-F2E9-F519-00C3F209C1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372" y="4564694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9428F-42FD-D232-E943-60EC69B228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73" y="4564694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D3C05-F130-7F7F-888B-A28BD0E6DA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574" y="4564694"/>
            <a:ext cx="1219200" cy="121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685E5D-FC20-C672-5535-70802CD641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81" y="4515634"/>
            <a:ext cx="1219200" cy="121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BC7801-C5C2-281F-5964-A20DB6997E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282" y="4515634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Problem statement wise results </a:t>
            </a:r>
            <a:endParaRPr dirty="0"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4914" y="1710324"/>
            <a:ext cx="9502172" cy="42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reprocessed_frame_1575">
            <a:hlinkClick r:id="" action="ppaction://media"/>
            <a:extLst>
              <a:ext uri="{FF2B5EF4-FFF2-40B4-BE49-F238E27FC236}">
                <a16:creationId xmlns:a16="http://schemas.microsoft.com/office/drawing/2014/main" id="{8824A391-A133-EECF-8564-4644C8D08D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4518" y="4611504"/>
            <a:ext cx="487362" cy="487363"/>
          </a:xfrm>
          <a:prstGeom prst="rect">
            <a:avLst/>
          </a:prstGeom>
        </p:spPr>
      </p:pic>
      <p:pic>
        <p:nvPicPr>
          <p:cNvPr id="4" name="preprocessed_frame_1546">
            <a:hlinkClick r:id="" action="ppaction://media"/>
            <a:extLst>
              <a:ext uri="{FF2B5EF4-FFF2-40B4-BE49-F238E27FC236}">
                <a16:creationId xmlns:a16="http://schemas.microsoft.com/office/drawing/2014/main" id="{02B09203-2C87-2A11-FE5F-A18DCBA380A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4518" y="2091651"/>
            <a:ext cx="487363" cy="4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2A50C-8860-FF5E-C3CB-375587A248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Face editing with transformer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transformer as audio encoder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semantic information can be extracted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“Make the face smile”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“Add sunglasses”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“Change to sad expression”</a:t>
            </a:r>
          </a:p>
          <a:p>
            <a:pPr marL="914400" lvl="2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Bind based face editing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Audio + Text → Face</a:t>
            </a:r>
          </a:p>
          <a:p>
            <a:endParaRPr lang="en-IN" dirty="0"/>
          </a:p>
          <a:p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FID score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around 300. It can be improved further.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C4BED-D3F4-80B8-FDE3-18ACD67A3E31}"/>
              </a:ext>
            </a:extLst>
          </p:cNvPr>
          <p:cNvSpPr txBox="1"/>
          <p:nvPr/>
        </p:nvSpPr>
        <p:spPr>
          <a:xfrm>
            <a:off x="6561894" y="1369574"/>
            <a:ext cx="615225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Source Frame         Audio (</a:t>
            </a:r>
            <a:r>
              <a:rPr lang="en-IN" dirty="0" err="1"/>
              <a:t>Melspectrogram</a:t>
            </a:r>
            <a:r>
              <a:rPr lang="en-IN" dirty="0"/>
              <a:t>)</a:t>
            </a:r>
          </a:p>
          <a:p>
            <a:r>
              <a:rPr lang="en-IN" dirty="0"/>
              <a:t>     |                      	|</a:t>
            </a:r>
          </a:p>
          <a:p>
            <a:r>
              <a:rPr lang="en-IN" dirty="0"/>
              <a:t> </a:t>
            </a:r>
            <a:r>
              <a:rPr lang="en-IN" dirty="0" err="1"/>
              <a:t>MediaPipe</a:t>
            </a:r>
            <a:r>
              <a:rPr lang="en-IN" dirty="0"/>
              <a:t>             Audio Encoder</a:t>
            </a:r>
          </a:p>
          <a:p>
            <a:r>
              <a:rPr lang="en-IN" dirty="0"/>
              <a:t>     |                      	|</a:t>
            </a:r>
          </a:p>
          <a:p>
            <a:r>
              <a:rPr lang="en-IN" dirty="0"/>
              <a:t>Motion Features     Audio Feature Map</a:t>
            </a:r>
          </a:p>
          <a:p>
            <a:r>
              <a:rPr lang="en-IN" dirty="0"/>
              <a:t>     |                      	|</a:t>
            </a:r>
          </a:p>
          <a:p>
            <a:r>
              <a:rPr lang="en-IN" dirty="0"/>
              <a:t>    \ \------------------------/ /</a:t>
            </a:r>
          </a:p>
          <a:p>
            <a:r>
              <a:rPr lang="en-IN" dirty="0"/>
              <a:t>     \-----------------------/ /</a:t>
            </a:r>
          </a:p>
          <a:p>
            <a:r>
              <a:rPr lang="en-IN" dirty="0"/>
              <a:t>                 |</a:t>
            </a:r>
          </a:p>
          <a:p>
            <a:r>
              <a:rPr lang="en-IN" dirty="0"/>
              <a:t>Audio-Visual Attention Block</a:t>
            </a:r>
          </a:p>
          <a:p>
            <a:r>
              <a:rPr lang="en-IN" dirty="0"/>
              <a:t>                 |</a:t>
            </a:r>
          </a:p>
          <a:p>
            <a:r>
              <a:rPr lang="en-IN" dirty="0"/>
              <a:t>  [All Conditioning Features]</a:t>
            </a:r>
          </a:p>
          <a:p>
            <a:r>
              <a:rPr lang="en-IN" dirty="0"/>
              <a:t>                 |</a:t>
            </a:r>
          </a:p>
          <a:p>
            <a:r>
              <a:rPr lang="en-IN" dirty="0"/>
              <a:t>  Noisy Image (</a:t>
            </a:r>
            <a:r>
              <a:rPr lang="en-IN" dirty="0" err="1"/>
              <a:t>x_t</a:t>
            </a:r>
            <a:r>
              <a:rPr lang="en-IN" dirty="0"/>
              <a:t>)  &lt;--- sample from q(</a:t>
            </a:r>
            <a:r>
              <a:rPr lang="en-IN" dirty="0" err="1"/>
              <a:t>x_t</a:t>
            </a:r>
            <a:r>
              <a:rPr lang="en-IN" dirty="0"/>
              <a:t> | x_0) for t ∈ [1, T]</a:t>
            </a:r>
          </a:p>
          <a:p>
            <a:r>
              <a:rPr lang="en-IN" dirty="0"/>
              <a:t>                 |</a:t>
            </a:r>
          </a:p>
          <a:p>
            <a:r>
              <a:rPr lang="en-IN" dirty="0"/>
              <a:t>   Concatenate/Combine</a:t>
            </a:r>
          </a:p>
          <a:p>
            <a:r>
              <a:rPr lang="en-IN" dirty="0"/>
              <a:t>                 |</a:t>
            </a:r>
          </a:p>
          <a:p>
            <a:r>
              <a:rPr lang="en-IN" dirty="0"/>
              <a:t>   **DDPM U-Net** (takes [</a:t>
            </a:r>
            <a:r>
              <a:rPr lang="en-IN" dirty="0" err="1"/>
              <a:t>x_t</a:t>
            </a:r>
            <a:r>
              <a:rPr lang="en-IN" dirty="0"/>
              <a:t>, conditions, t])</a:t>
            </a:r>
          </a:p>
          <a:p>
            <a:r>
              <a:rPr lang="en-IN" dirty="0"/>
              <a:t>                 |</a:t>
            </a:r>
          </a:p>
          <a:p>
            <a:r>
              <a:rPr lang="en-IN" dirty="0"/>
              <a:t>  Predicted noise (or x_0)</a:t>
            </a:r>
          </a:p>
          <a:p>
            <a:r>
              <a:rPr lang="en-IN"/>
              <a:t>                 |</a:t>
            </a:r>
            <a:endParaRPr lang="en-IN" dirty="0"/>
          </a:p>
          <a:p>
            <a:r>
              <a:rPr lang="en-IN" dirty="0"/>
              <a:t>[reverse diffusion to recover face reenacted frame]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E5562-C325-5CC7-7954-FCF4B5ED0EAA}"/>
              </a:ext>
            </a:extLst>
          </p:cNvPr>
          <p:cNvSpPr txBox="1"/>
          <p:nvPr/>
        </p:nvSpPr>
        <p:spPr>
          <a:xfrm>
            <a:off x="726509" y="229911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Future Aspects 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0888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240872" y="202991"/>
            <a:ext cx="9389440" cy="5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Times New Roman"/>
              <a:buNone/>
            </a:pPr>
            <a:r>
              <a:rPr lang="en-US" sz="2400" dirty="0">
                <a:sym typeface="Times New Roman"/>
              </a:rPr>
              <a:t>Table of Contents</a:t>
            </a:r>
            <a:endParaRPr sz="2400"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240874" y="1173984"/>
            <a:ext cx="11690849" cy="522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52003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Problem Statement</a:t>
            </a:r>
            <a:endParaRPr sz="18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152003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Steps and Contributions</a:t>
            </a:r>
          </a:p>
          <a:p>
            <a:pPr marL="228600" lvl="0" indent="-152003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Architecture</a:t>
            </a:r>
            <a:endParaRPr sz="18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228600" lvl="0" indent="-152003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Implementations</a:t>
            </a:r>
            <a:endParaRPr sz="18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228600" lvl="0" indent="-152003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Results</a:t>
            </a:r>
            <a:endParaRPr sz="18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152003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Future Scope </a:t>
            </a:r>
            <a:endParaRPr sz="18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152003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Conclusion</a:t>
            </a:r>
            <a:endParaRPr sz="18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 dirty="0">
              <a:solidFill>
                <a:srgbClr val="2F5597"/>
              </a:solidFill>
              <a:latin typeface="Charis SIL"/>
              <a:ea typeface="Charis SIL"/>
              <a:cs typeface="Charis SIL"/>
              <a:sym typeface="Charis SIL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i="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Inference Video</a:t>
            </a:r>
            <a:endParaRPr/>
          </a:p>
        </p:txBody>
      </p:sp>
      <p:pic>
        <p:nvPicPr>
          <p:cNvPr id="2" name="Recording 2025-04-30 125240">
            <a:hlinkClick r:id="" action="ppaction://media"/>
            <a:extLst>
              <a:ext uri="{FF2B5EF4-FFF2-40B4-BE49-F238E27FC236}">
                <a16:creationId xmlns:a16="http://schemas.microsoft.com/office/drawing/2014/main" id="{31FCBC4C-E07A-4B7D-E53B-DBD9251DC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7855" y="1199991"/>
            <a:ext cx="10256290" cy="5455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F169D-B9F1-9DE1-E2BC-CC9847838B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Duarte, A.C., Roldan, F., </a:t>
            </a:r>
            <a:r>
              <a:rPr lang="en-IN" sz="1800" dirty="0" err="1"/>
              <a:t>Tubau</a:t>
            </a:r>
            <a:r>
              <a:rPr lang="en-IN" sz="1800" dirty="0"/>
              <a:t>, M., </a:t>
            </a:r>
            <a:r>
              <a:rPr lang="en-IN" sz="1800" dirty="0" err="1"/>
              <a:t>Escur</a:t>
            </a:r>
            <a:r>
              <a:rPr lang="en-IN" sz="1800" dirty="0"/>
              <a:t>, J., Pascual, S., Salvador, A., Mohedano, E., McGuinness, K., Torres, J. and Giro-</a:t>
            </a:r>
            <a:r>
              <a:rPr lang="en-IN" sz="1800" dirty="0" err="1"/>
              <a:t>i</a:t>
            </a:r>
            <a:r>
              <a:rPr lang="en-IN" sz="1800" dirty="0"/>
              <a:t>-Nieto, X., 2019, May. WAV2PIX: Speech-conditioned Face Generation using Generative Adversarial Networks. In </a:t>
            </a:r>
            <a:r>
              <a:rPr lang="en-IN" sz="1800" i="1" dirty="0"/>
              <a:t>ICASSP</a:t>
            </a:r>
            <a:r>
              <a:rPr lang="en-IN" sz="1800" dirty="0"/>
              <a:t> (Vol. 2019, pp. 8633–8637).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Agarwal, M., Mukhopadhyay, R., Namboodiri, V.P. and Jawahar, C.V., 2023. Audio-visual face reenactment. In </a:t>
            </a:r>
            <a:r>
              <a:rPr lang="en-IN" sz="1800" i="1" dirty="0"/>
              <a:t>Proceedings of the IEEE/CVF Winter Conference on Applications of Computer Vision</a:t>
            </a:r>
            <a:r>
              <a:rPr lang="en-IN" sz="1800" dirty="0"/>
              <a:t> (pp. 5178–5187)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Prajwal, K.R., Mukhopadhyay, R., Namboodiri, V.P. and Jawahar, C.V., 2020, October. A lip sync expert is all you need for speech to lip generation in the wild. In </a:t>
            </a:r>
            <a:r>
              <a:rPr lang="en-IN" sz="1800" i="1" dirty="0"/>
              <a:t>Proceedings of the 28th ACM International Conference on Multimedia</a:t>
            </a:r>
            <a:r>
              <a:rPr lang="en-IN" sz="1800" dirty="0"/>
              <a:t> (pp. 484–492).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 err="1"/>
              <a:t>Siarohin</a:t>
            </a:r>
            <a:r>
              <a:rPr lang="en-IN" sz="1800" dirty="0"/>
              <a:t>, A., </a:t>
            </a:r>
            <a:r>
              <a:rPr lang="en-IN" sz="1800" dirty="0" err="1"/>
              <a:t>Lathuilière</a:t>
            </a:r>
            <a:r>
              <a:rPr lang="en-IN" sz="1800" dirty="0"/>
              <a:t>, S., </a:t>
            </a:r>
            <a:r>
              <a:rPr lang="en-IN" sz="1800" dirty="0" err="1"/>
              <a:t>Tulyakov</a:t>
            </a:r>
            <a:r>
              <a:rPr lang="en-IN" sz="1800" dirty="0"/>
              <a:t>, S., Ricci, E. and </a:t>
            </a:r>
            <a:r>
              <a:rPr lang="en-IN" sz="1800" dirty="0" err="1"/>
              <a:t>Sebe</a:t>
            </a:r>
            <a:r>
              <a:rPr lang="en-IN" sz="1800" dirty="0"/>
              <a:t>, N., 2019. First order motion model for image animation. </a:t>
            </a:r>
            <a:r>
              <a:rPr lang="en-IN" sz="1800" i="1" dirty="0"/>
              <a:t>Advances in Neural Information Processing Systems</a:t>
            </a:r>
            <a:r>
              <a:rPr lang="en-IN" sz="1800" dirty="0"/>
              <a:t>, 32.</a:t>
            </a:r>
          </a:p>
          <a:p>
            <a:endParaRPr lang="en-IN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ACC66-3D60-C04F-A024-96C859AEAB47}"/>
              </a:ext>
            </a:extLst>
          </p:cNvPr>
          <p:cNvSpPr txBox="1"/>
          <p:nvPr/>
        </p:nvSpPr>
        <p:spPr>
          <a:xfrm>
            <a:off x="688932" y="300625"/>
            <a:ext cx="18469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References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661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1CF85-D5AA-7259-341B-80F84F0AD321}"/>
              </a:ext>
            </a:extLst>
          </p:cNvPr>
          <p:cNvSpPr txBox="1"/>
          <p:nvPr/>
        </p:nvSpPr>
        <p:spPr>
          <a:xfrm>
            <a:off x="651353" y="400833"/>
            <a:ext cx="29899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Problem Statement</a:t>
            </a:r>
          </a:p>
          <a:p>
            <a:endParaRPr lang="en-IN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6FF361B-2046-0F76-C611-CC5539E83321}"/>
              </a:ext>
            </a:extLst>
          </p:cNvPr>
          <p:cNvSpPr txBox="1">
            <a:spLocks/>
          </p:cNvSpPr>
          <p:nvPr/>
        </p:nvSpPr>
        <p:spPr>
          <a:xfrm>
            <a:off x="287054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/>
              <a:t>Main Aim : </a:t>
            </a:r>
          </a:p>
          <a:p>
            <a:pPr lvl="1"/>
            <a:r>
              <a:rPr lang="en-US" sz="1800" dirty="0"/>
              <a:t>Was to generate face expressions from audio </a:t>
            </a:r>
          </a:p>
          <a:p>
            <a:r>
              <a:rPr lang="en-US" sz="1800" dirty="0"/>
              <a:t>Papers we picked up  : </a:t>
            </a:r>
          </a:p>
          <a:p>
            <a:pPr lvl="1"/>
            <a:r>
              <a:rPr lang="en-US" sz="1800" dirty="0"/>
              <a:t> </a:t>
            </a:r>
            <a:r>
              <a:rPr lang="en-US" sz="1800" b="1" dirty="0"/>
              <a:t>AVFR GAN </a:t>
            </a:r>
          </a:p>
          <a:p>
            <a:pPr lvl="1"/>
            <a:r>
              <a:rPr lang="en-US" sz="1800" b="1" dirty="0"/>
              <a:t>WAV2PIX</a:t>
            </a:r>
          </a:p>
          <a:p>
            <a:r>
              <a:rPr lang="en-IN" sz="1800" dirty="0"/>
              <a:t>What we achieved till now : </a:t>
            </a:r>
          </a:p>
          <a:p>
            <a:pPr lvl="1"/>
            <a:r>
              <a:rPr lang="en-IN" sz="1800" dirty="0"/>
              <a:t>Modified wav2pix towards </a:t>
            </a:r>
            <a:r>
              <a:rPr lang="en-IN" sz="1800" dirty="0" err="1"/>
              <a:t>avfr</a:t>
            </a:r>
            <a:r>
              <a:rPr lang="en-IN" sz="1800" dirty="0"/>
              <a:t> </a:t>
            </a:r>
            <a:r>
              <a:rPr lang="en-IN" sz="1800" dirty="0" err="1"/>
              <a:t>gan</a:t>
            </a:r>
            <a:r>
              <a:rPr lang="en-IN" sz="1800" dirty="0"/>
              <a:t> </a:t>
            </a:r>
          </a:p>
          <a:p>
            <a:pPr lvl="1"/>
            <a:endParaRPr lang="en-IN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AB11-1E91-E398-9E46-AD960434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77" y="460744"/>
            <a:ext cx="9389440" cy="554587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Steps and contributions</a:t>
            </a:r>
            <a:br>
              <a:rPr lang="en-US" sz="3200" b="1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35A7-6142-DBCB-2ED3-F2EDBB8E9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Data collection-Shweta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Data Preprocessing-Shweta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Extracting frames from videos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Using Haar cascade to extract faces from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Converting audio files to .wav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Data augmentation-Vishal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Losses implementation-Vishal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Adding landmarks to discriminator-Vishal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Training-Shweta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201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240872" y="202991"/>
            <a:ext cx="9389440" cy="5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Times New Roman"/>
              <a:buNone/>
            </a:pPr>
            <a:r>
              <a:rPr lang="en-US" sz="2400" dirty="0"/>
              <a:t>Architecture</a:t>
            </a:r>
            <a:endParaRPr sz="2400"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416051" y="2110583"/>
            <a:ext cx="6487668" cy="263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i="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800" b="1" dirty="0"/>
              <a:t>What is AVFR-GAN?</a:t>
            </a:r>
            <a:endParaRPr sz="1800" dirty="0"/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cxnSp>
        <p:nvCxnSpPr>
          <p:cNvPr id="132" name="Google Shape;132;p19"/>
          <p:cNvCxnSpPr/>
          <p:nvPr/>
        </p:nvCxnSpPr>
        <p:spPr>
          <a:xfrm>
            <a:off x="5751576" y="2657543"/>
            <a:ext cx="0" cy="3392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19"/>
          <p:cNvSpPr txBox="1"/>
          <p:nvPr/>
        </p:nvSpPr>
        <p:spPr>
          <a:xfrm>
            <a:off x="493778" y="1216259"/>
            <a:ext cx="1142999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F5496"/>
              </a:solidFill>
              <a:latin typeface="Charis SIL"/>
              <a:ea typeface="Charis SIL"/>
              <a:cs typeface="Charis SIL"/>
              <a:sym typeface="Charis SI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Animate a still image of a person using a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driving video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to create realistic lip-synced talking-head videos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416051" y="3102585"/>
            <a:ext cx="507034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Animates a still image using a driving video frame and a short audio clip</a:t>
            </a:r>
            <a:endParaRPr sz="18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lang="en-US" sz="180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keypoint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-based motion transfer like FOMM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Introduces audio-visual attention to focus on the mouth region</a:t>
            </a:r>
            <a:endParaRPr sz="18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Leverages face mesh &amp; segmentation to better preserve facial structure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Employs an identity-aware generator to generate realistic, expressive talking-heads</a:t>
            </a:r>
            <a:endParaRPr sz="18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A7588AA-320A-7B04-46E0-76A00BB2D7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1576" y="2822656"/>
            <a:ext cx="6363553" cy="2727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033" y="4982317"/>
            <a:ext cx="638264" cy="66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 descr="Audio Logo PNG Transparent Images Free Download | Vector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056" y="2177177"/>
            <a:ext cx="1066440" cy="7617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0"/>
          <p:cNvCxnSpPr>
            <a:stCxn id="141" idx="3"/>
          </p:cNvCxnSpPr>
          <p:nvPr/>
        </p:nvCxnSpPr>
        <p:spPr>
          <a:xfrm>
            <a:off x="1743496" y="2558049"/>
            <a:ext cx="1245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3" name="Google Shape;143;p20"/>
          <p:cNvSpPr/>
          <p:nvPr/>
        </p:nvSpPr>
        <p:spPr>
          <a:xfrm>
            <a:off x="3006409" y="1897720"/>
            <a:ext cx="2583637" cy="1258294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7402" y="2001465"/>
            <a:ext cx="987079" cy="111316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4075197" y="2197303"/>
            <a:ext cx="15148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SEGAN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Discreminator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20"/>
          <p:cNvCxnSpPr>
            <a:endCxn id="147" idx="1"/>
          </p:cNvCxnSpPr>
          <p:nvPr/>
        </p:nvCxnSpPr>
        <p:spPr>
          <a:xfrm>
            <a:off x="1529507" y="5315740"/>
            <a:ext cx="882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7" name="Google Shape;147;p20"/>
          <p:cNvSpPr/>
          <p:nvPr/>
        </p:nvSpPr>
        <p:spPr>
          <a:xfrm>
            <a:off x="2411807" y="4419061"/>
            <a:ext cx="2535453" cy="1793358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2576203" y="5705720"/>
            <a:ext cx="19638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9128" y="3558891"/>
            <a:ext cx="924054" cy="1247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0"/>
          <p:cNvCxnSpPr>
            <a:stCxn id="145" idx="3"/>
          </p:cNvCxnSpPr>
          <p:nvPr/>
        </p:nvCxnSpPr>
        <p:spPr>
          <a:xfrm>
            <a:off x="5590050" y="2520469"/>
            <a:ext cx="67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20"/>
          <p:cNvCxnSpPr/>
          <p:nvPr/>
        </p:nvCxnSpPr>
        <p:spPr>
          <a:xfrm>
            <a:off x="4938974" y="5503492"/>
            <a:ext cx="13217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20"/>
          <p:cNvCxnSpPr/>
          <p:nvPr/>
        </p:nvCxnSpPr>
        <p:spPr>
          <a:xfrm rot="10800000">
            <a:off x="6260752" y="2520468"/>
            <a:ext cx="0" cy="29830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6260752" y="4171439"/>
            <a:ext cx="7634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4" name="Google Shape;154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56330" y="2843634"/>
            <a:ext cx="1822908" cy="255207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>
            <a:off x="484815" y="1591437"/>
            <a:ext cx="9254465" cy="47498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90737" y="4513657"/>
            <a:ext cx="1974438" cy="16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4D151B-80F5-21B8-DA74-65A10F789EE4}"/>
              </a:ext>
            </a:extLst>
          </p:cNvPr>
          <p:cNvSpPr txBox="1"/>
          <p:nvPr/>
        </p:nvSpPr>
        <p:spPr>
          <a:xfrm>
            <a:off x="677056" y="313151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Architecture</a:t>
            </a:r>
            <a:endParaRPr lang="en-IN" sz="2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/>
        </p:nvSpPr>
        <p:spPr>
          <a:xfrm>
            <a:off x="626131" y="1676155"/>
            <a:ext cx="532116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What is SEGAN?</a:t>
            </a:r>
            <a:endParaRPr dirty="0"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SEGAN (Speech Enhancement GAN)</a:t>
            </a: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originally designed a discriminator network to judge whether speech is clean or noisy.</a:t>
            </a:r>
            <a:endParaRPr dirty="0">
              <a:latin typeface="+mn-lt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6096000" y="2276320"/>
            <a:ext cx="0" cy="3392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9039" y="1424243"/>
            <a:ext cx="5847109" cy="497301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626131" y="3292625"/>
            <a:ext cx="511260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👉 In </a:t>
            </a:r>
            <a:r>
              <a:rPr lang="en-US" sz="1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Wav2Pix</a:t>
            </a: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this </a:t>
            </a:r>
            <a:r>
              <a:rPr lang="en-US" sz="1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discriminator was repurposed as a speech encoder</a:t>
            </a:r>
            <a:b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👉 We are using the same idea in </a:t>
            </a:r>
            <a:r>
              <a:rPr lang="en-US" sz="1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AVFR-GAN</a:t>
            </a: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to </a:t>
            </a:r>
            <a:r>
              <a:rPr lang="en-US" sz="1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extract audio features</a:t>
            </a: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from raw waveform input</a:t>
            </a:r>
            <a:endParaRPr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41E0A-FECB-DD83-D7AB-F4242A07659F}"/>
              </a:ext>
            </a:extLst>
          </p:cNvPr>
          <p:cNvSpPr txBox="1"/>
          <p:nvPr/>
        </p:nvSpPr>
        <p:spPr>
          <a:xfrm>
            <a:off x="730412" y="400833"/>
            <a:ext cx="7223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Audio Encoder with using SEGAN Discriminator</a:t>
            </a: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body" idx="1"/>
          </p:nvPr>
        </p:nvSpPr>
        <p:spPr>
          <a:xfrm>
            <a:off x="275801" y="1143300"/>
            <a:ext cx="5855126" cy="52232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37" t="-11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 </a:t>
            </a:r>
            <a:endParaRPr dirty="0"/>
          </a:p>
        </p:txBody>
      </p:sp>
      <p:cxnSp>
        <p:nvCxnSpPr>
          <p:cNvPr id="189" name="Google Shape;189;p23"/>
          <p:cNvCxnSpPr/>
          <p:nvPr/>
        </p:nvCxnSpPr>
        <p:spPr>
          <a:xfrm>
            <a:off x="5876544" y="2157448"/>
            <a:ext cx="0" cy="3392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0" name="Google Shape;190;p23"/>
          <p:cNvGrpSpPr/>
          <p:nvPr/>
        </p:nvGrpSpPr>
        <p:grpSpPr>
          <a:xfrm>
            <a:off x="5936441" y="2533172"/>
            <a:ext cx="6631059" cy="2640975"/>
            <a:chOff x="5936441" y="2533172"/>
            <a:chExt cx="6631059" cy="2640975"/>
          </a:xfrm>
        </p:grpSpPr>
        <p:pic>
          <p:nvPicPr>
            <p:cNvPr id="191" name="Google Shape;191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36441" y="2533172"/>
              <a:ext cx="3402337" cy="26409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23"/>
            <p:cNvCxnSpPr/>
            <p:nvPr/>
          </p:nvCxnSpPr>
          <p:spPr>
            <a:xfrm>
              <a:off x="9026525" y="2968625"/>
              <a:ext cx="428625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" name="Google Shape;193;p23"/>
            <p:cNvCxnSpPr/>
            <p:nvPr/>
          </p:nvCxnSpPr>
          <p:spPr>
            <a:xfrm>
              <a:off x="9048750" y="3641725"/>
              <a:ext cx="406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" name="Google Shape;194;p23"/>
            <p:cNvCxnSpPr/>
            <p:nvPr/>
          </p:nvCxnSpPr>
          <p:spPr>
            <a:xfrm>
              <a:off x="9455150" y="2968625"/>
              <a:ext cx="0" cy="673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" name="Google Shape;195;p23"/>
            <p:cNvCxnSpPr/>
            <p:nvPr/>
          </p:nvCxnSpPr>
          <p:spPr>
            <a:xfrm>
              <a:off x="9088438" y="4030663"/>
              <a:ext cx="835025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6" name="Google Shape;196;p23"/>
            <p:cNvCxnSpPr/>
            <p:nvPr/>
          </p:nvCxnSpPr>
          <p:spPr>
            <a:xfrm>
              <a:off x="9101139" y="4424363"/>
              <a:ext cx="835025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7" name="Google Shape;197;p23"/>
            <p:cNvCxnSpPr/>
            <p:nvPr/>
          </p:nvCxnSpPr>
          <p:spPr>
            <a:xfrm>
              <a:off x="9455150" y="3311526"/>
              <a:ext cx="468313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8" name="Google Shape;198;p23"/>
            <p:cNvSpPr txBox="1"/>
            <p:nvPr/>
          </p:nvSpPr>
          <p:spPr>
            <a:xfrm>
              <a:off x="9868325" y="2887173"/>
              <a:ext cx="269917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1-6 layers-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1D Conv + LeakyReLU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3"/>
            <p:cNvSpPr txBox="1"/>
            <p:nvPr/>
          </p:nvSpPr>
          <p:spPr>
            <a:xfrm>
              <a:off x="9868325" y="3564514"/>
              <a:ext cx="20828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Fully Connected last layer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3"/>
            <p:cNvSpPr txBox="1"/>
            <p:nvPr/>
          </p:nvSpPr>
          <p:spPr>
            <a:xfrm>
              <a:off x="9923463" y="4148824"/>
              <a:ext cx="14490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Final Output e = Φ(s)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240872" y="202991"/>
            <a:ext cx="9389440" cy="5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 err="1"/>
              <a:t>Mediapipe</a:t>
            </a:r>
            <a:endParaRPr dirty="0"/>
          </a:p>
        </p:txBody>
      </p:sp>
      <p:sp>
        <p:nvSpPr>
          <p:cNvPr id="237" name="Google Shape;237;p25"/>
          <p:cNvSpPr txBox="1"/>
          <p:nvPr/>
        </p:nvSpPr>
        <p:spPr>
          <a:xfrm>
            <a:off x="299174" y="2004956"/>
            <a:ext cx="528234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MediaPipe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used to extract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facial landmarks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each frame. You are particularly focusing on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lip landmarks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are essential for synchronizing with speech and enhancing mouth realism.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9823" y="1564397"/>
            <a:ext cx="6347132" cy="4528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5"/>
          <p:cNvCxnSpPr/>
          <p:nvPr/>
        </p:nvCxnSpPr>
        <p:spPr>
          <a:xfrm>
            <a:off x="5876544" y="2157448"/>
            <a:ext cx="0" cy="3392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" name="Google Shape;240;p25"/>
          <p:cNvSpPr txBox="1"/>
          <p:nvPr/>
        </p:nvSpPr>
        <p:spPr>
          <a:xfrm>
            <a:off x="342134" y="3853660"/>
            <a:ext cx="519642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 in Your Architecture:</a:t>
            </a:r>
            <a:endParaRPr dirty="0"/>
          </a:p>
          <a:p>
            <a:pPr marL="285750" lvl="3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Takes a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frame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input</a:t>
            </a:r>
            <a:endParaRPr dirty="0"/>
          </a:p>
          <a:p>
            <a:pPr marL="285750" lvl="3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468 3D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 landmarks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3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use a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subset for lips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guide the generator</a:t>
            </a:r>
            <a:endParaRPr dirty="0"/>
          </a:p>
          <a:p>
            <a:pPr marL="285750" lvl="3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Combined with audio embedding from SEGAN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62056A013FA64DAAED1B511303C09A" ma:contentTypeVersion="7" ma:contentTypeDescription="Create a new document." ma:contentTypeScope="" ma:versionID="1993b85c6c7d81754661504279542e9a">
  <xsd:schema xmlns:xsd="http://www.w3.org/2001/XMLSchema" xmlns:xs="http://www.w3.org/2001/XMLSchema" xmlns:p="http://schemas.microsoft.com/office/2006/metadata/properties" xmlns:ns2="bb244435-4502-439e-81d0-325cdff922d9" targetNamespace="http://schemas.microsoft.com/office/2006/metadata/properties" ma:root="true" ma:fieldsID="df0611b7077ff6ca1ec3ec995fc30eb7" ns2:_="">
    <xsd:import namespace="bb244435-4502-439e-81d0-325cdff922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244435-4502-439e-81d0-325cdff922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BCCB3F-A27E-4A29-9AF7-417B33BA79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0B61E0-CB70-4432-970B-054F13A46F24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3a36c6fe-876f-462f-8e8c-a80bf18d0270"/>
  </ds:schemaRefs>
</ds:datastoreItem>
</file>

<file path=customXml/itemProps3.xml><?xml version="1.0" encoding="utf-8"?>
<ds:datastoreItem xmlns:ds="http://schemas.openxmlformats.org/officeDocument/2006/customXml" ds:itemID="{CD7FF1EE-F87F-4EC8-8CD9-39899FEC7E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244435-4502-439e-81d0-325cdff922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1329</Words>
  <Application>Microsoft Office PowerPoint</Application>
  <PresentationFormat>Widescreen</PresentationFormat>
  <Paragraphs>227</Paragraphs>
  <Slides>21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Times New Roman</vt:lpstr>
      <vt:lpstr>Calibri</vt:lpstr>
      <vt:lpstr>Charis SIL</vt:lpstr>
      <vt:lpstr>Franklin Gothic</vt:lpstr>
      <vt:lpstr>Arial</vt:lpstr>
      <vt:lpstr>Cambria Math</vt:lpstr>
      <vt:lpstr>Office Theme</vt:lpstr>
      <vt:lpstr>PowerPoint Presentation</vt:lpstr>
      <vt:lpstr>Table of Contents</vt:lpstr>
      <vt:lpstr>PowerPoint Presentation</vt:lpstr>
      <vt:lpstr>Steps and contributions </vt:lpstr>
      <vt:lpstr>Architecture</vt:lpstr>
      <vt:lpstr>PowerPoint Presentation</vt:lpstr>
      <vt:lpstr>PowerPoint Presentation</vt:lpstr>
      <vt:lpstr>PowerPoint Presentation</vt:lpstr>
      <vt:lpstr>Mediapipe</vt:lpstr>
      <vt:lpstr>PowerPoint Presentation</vt:lpstr>
      <vt:lpstr>PowerPoint Presentation</vt:lpstr>
      <vt:lpstr>Discriminator</vt:lpstr>
      <vt:lpstr>PowerPoint Presentation</vt:lpstr>
      <vt:lpstr>PowerPoint Presentation</vt:lpstr>
      <vt:lpstr>PowerPoint Presentation</vt:lpstr>
      <vt:lpstr>PowerPoint Presentation</vt:lpstr>
      <vt:lpstr>Results </vt:lpstr>
      <vt:lpstr>Problem statement wise results </vt:lpstr>
      <vt:lpstr>PowerPoint Presentation</vt:lpstr>
      <vt:lpstr>Inference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vishal</dc:creator>
  <cp:lastModifiedBy>HP INDIA</cp:lastModifiedBy>
  <cp:revision>14</cp:revision>
  <dcterms:modified xsi:type="dcterms:W3CDTF">2025-05-01T17:05:31Z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0x010100F362056A013FA64DAAED1B511303C09A</vt:lpwstr>
  </property>
</Properties>
</file>